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3" r:id="rId17"/>
    <p:sldId id="271" r:id="rId18"/>
    <p:sldId id="272" r:id="rId19"/>
    <p:sldId id="273" r:id="rId20"/>
    <p:sldId id="275" r:id="rId21"/>
    <p:sldId id="285" r:id="rId22"/>
    <p:sldId id="277" r:id="rId23"/>
    <p:sldId id="279" r:id="rId24"/>
    <p:sldId id="278" r:id="rId25"/>
    <p:sldId id="280" r:id="rId26"/>
    <p:sldId id="281" r:id="rId27"/>
    <p:sldId id="28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../../&#1088;&#1072;&#1089;&#1082;&#1083;&#1072;&#1076;&#1082;&#1072;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48680"/>
            <a:ext cx="9144001" cy="5137916"/>
          </a:xfrm>
        </p:spPr>
      </p:pic>
      <p:sp>
        <p:nvSpPr>
          <p:cNvPr id="4" name="TextBox 3"/>
          <p:cNvSpPr txBox="1"/>
          <p:nvPr/>
        </p:nvSpPr>
        <p:spPr>
          <a:xfrm>
            <a:off x="0" y="-6629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Только я один отличаюсь от других </a:t>
            </a:r>
            <a:r>
              <a:rPr lang="ru-RU" sz="2000" dirty="0" smtClean="0">
                <a:latin typeface="Comic Sans MS" pitchFamily="66" charset="0"/>
              </a:rPr>
              <a:t>тем,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что </a:t>
            </a:r>
            <a:r>
              <a:rPr lang="ru-RU" sz="2000" dirty="0">
                <a:latin typeface="Comic Sans MS" pitchFamily="66" charset="0"/>
              </a:rPr>
              <a:t>вижу основу в еде</a:t>
            </a:r>
            <a:r>
              <a:rPr lang="ru-RU" sz="2000" dirty="0" smtClean="0">
                <a:latin typeface="Comic Sans MS" pitchFamily="66" charset="0"/>
              </a:rPr>
              <a:t>.				</a:t>
            </a:r>
            <a:r>
              <a:rPr lang="ru-RU" sz="2000" i="1" dirty="0" smtClean="0">
                <a:latin typeface="Comic Sans MS" pitchFamily="66" charset="0"/>
              </a:rPr>
              <a:t>(Дао дэ </a:t>
            </a:r>
            <a:r>
              <a:rPr lang="ru-RU" sz="2000" i="1" dirty="0" err="1" smtClean="0">
                <a:latin typeface="Comic Sans MS" pitchFamily="66" charset="0"/>
              </a:rPr>
              <a:t>цзин</a:t>
            </a:r>
            <a:r>
              <a:rPr lang="ru-RU" sz="2000" i="1" dirty="0" smtClean="0">
                <a:latin typeface="Comic Sans MS" pitchFamily="66" charset="0"/>
              </a:rPr>
              <a:t>, 20)</a:t>
            </a:r>
            <a:endParaRPr lang="ru-RU" sz="2000" i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589241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режиму питания редко подходят с рациональных позиций. Человек издавна привык окружать получение и потребление пищи традициями и ритуалами.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Неудивительно, что усилиям физиологов по созданию научно обоснованного рационального режима питания часто противостоят «доктрины» фанатиков, сектантов и шарлатанов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(Руководство по физиологии человека под ред. Шмидта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Тевса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07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212" y="2082522"/>
            <a:ext cx="2400300" cy="30746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Углеводы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6093296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Моно-,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-, поли- сахариды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Источник энергии (для мозга единственный)</a:t>
            </a:r>
          </a:p>
          <a:p>
            <a:pPr marL="0" indent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Запас хранится в виде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гликогена (1-2 тыс. ккал)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Хорошо и быстро усваиваются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«Быстрые» (короткие, сладкие) и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«медленные» (длинные)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301208"/>
            <a:ext cx="2362200" cy="12115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274900"/>
            <a:ext cx="3352800" cy="1394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59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Углеводы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Содержание углеводов в процентах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628941"/>
              </p:ext>
            </p:extLst>
          </p:nvPr>
        </p:nvGraphicFramePr>
        <p:xfrm>
          <a:off x="1524000" y="1268760"/>
          <a:ext cx="6096000" cy="1854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Сахар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99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Сухари,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м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учное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≈70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Крупы, макароны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60-70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Сухофрукты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60-70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Сладкое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50-70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48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Витамины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188133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Много разных, все нужны, не все есть в походной еде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 организме запас примерно на месяц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=&gt;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перед и в длительных походах желательно пить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мультивитамины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7900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Клетчатка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67544" y="371703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Желательно для правильной работы пищеварения</a:t>
            </a: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(сухо-фрукты, -овощи, цельные крупы, орехи)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9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Два режима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1"/>
            <a:ext cx="8229600" cy="42484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«ломить»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нормально усваиваются углеводы, особенно быстрые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плохо усваиваются белки и особенно жиры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«переваривать»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нормально усваивается всё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&gt;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Прямо перед и во время нагрузки – углеводы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белки и жиры – после или сильно заранее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32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Режим питания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8863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Завтрак 25-30%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Основное – углеводы быстрые и медленные (должно равномерно гореть до обеда);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Белки немного, жиры совсем мало</a:t>
            </a:r>
          </a:p>
          <a:p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Обед!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25-30%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4-5 часов от выхода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«Промежутки 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между приемами пищи не должны превышать семь часов. После обеда в течение не менее тридцати минут не должны проводиться занятия или работы</a:t>
            </a: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		Устав внутренней службы ВС РФ, гл. 5, ст. 223</a:t>
            </a:r>
            <a: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Углеводы, белки, жиры равномерно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Ужин 25-30%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Углеводы;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Белки и жиры можно побольше</a:t>
            </a:r>
          </a:p>
          <a:p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КП!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10-20%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Углеводы, особенно быстрые</a:t>
            </a:r>
          </a:p>
        </p:txBody>
      </p:sp>
    </p:spTree>
    <p:extLst>
      <p:ext uri="{BB962C8B-B14F-4D97-AF65-F5344CB8AC3E}">
        <p14:creationId xmlns:p14="http://schemas.microsoft.com/office/powerpoint/2010/main" val="358313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Режим питания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8863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«качайся и жри»: в период тренировок – есть!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3-4ч перед – всё, медленные углеводы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1ч перед – быстрые углеводы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0-1ч после – немного быстрых углеводов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1-3ч после – всё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Во время длительной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(&gt;1-2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ч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тренировки – есть!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рогейн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кросс-поход, КП в походе)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быстрые углеводы</a:t>
            </a:r>
          </a:p>
        </p:txBody>
      </p:sp>
    </p:spTree>
    <p:extLst>
      <p:ext uri="{BB962C8B-B14F-4D97-AF65-F5344CB8AC3E}">
        <p14:creationId xmlns:p14="http://schemas.microsoft.com/office/powerpoint/2010/main" val="28411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Часть 2 </a:t>
            </a:r>
            <a:r>
              <a:rPr lang="ru-RU" sz="4800" dirty="0" err="1" smtClean="0">
                <a:solidFill>
                  <a:srgbClr val="C00000"/>
                </a:solidFill>
                <a:latin typeface="Comic Sans MS" pitchFamily="66" charset="0"/>
              </a:rPr>
              <a:t>Завхозничество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726953"/>
            <a:ext cx="9180512" cy="5158431"/>
          </a:xfrm>
        </p:spPr>
      </p:pic>
    </p:spTree>
    <p:extLst>
      <p:ext uri="{BB962C8B-B14F-4D97-AF65-F5344CB8AC3E}">
        <p14:creationId xmlns:p14="http://schemas.microsoft.com/office/powerpoint/2010/main" val="24598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Выбор продуктов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8863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Пищевая ценность (см. выше)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Лёгкое (меньше воды)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Не портится от влажности, жары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Транспортируется (не хрупкое)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Легко готовится</a:t>
            </a:r>
          </a:p>
        </p:txBody>
      </p:sp>
    </p:spTree>
    <p:extLst>
      <p:ext uri="{BB962C8B-B14F-4D97-AF65-F5344CB8AC3E}">
        <p14:creationId xmlns:p14="http://schemas.microsoft.com/office/powerpoint/2010/main" val="408152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Раскладка - сколько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8863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г/день/чел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меньше 500 нет смысла – лучше голодать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500-600 – лёгкие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600-700 – нормальные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700-800 – большие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больше 800 нет смысла – трудно усвоить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*в начале похода (≈неделя) чуть меньше (на 50-100г)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Считать калорийность, БЖУ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актуально для маленьких раскладок/сложных походов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один раз стоит всем для понимания, откуда что берётся</a:t>
            </a:r>
          </a:p>
        </p:txBody>
      </p:sp>
    </p:spTree>
    <p:extLst>
      <p:ext uri="{BB962C8B-B14F-4D97-AF65-F5344CB8AC3E}">
        <p14:creationId xmlns:p14="http://schemas.microsoft.com/office/powerpoint/2010/main" val="301476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Раскладка - варианты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8863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Групповая (все едят одно и то же) – новичкам только так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Индивидуальное КП – с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≈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3кс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Индивидуально-групповая (групповое – только что варят) – с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≈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5кс, и то не обязательно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Обед (в зависимости от планов на день)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горячий (суп и чай)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чай + перекус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холодный (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перекус+изотоник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*В сложных походах на технических участках раздавать обед утром?</a:t>
            </a:r>
          </a:p>
        </p:txBody>
      </p:sp>
    </p:spTree>
    <p:extLst>
      <p:ext uri="{BB962C8B-B14F-4D97-AF65-F5344CB8AC3E}">
        <p14:creationId xmlns:p14="http://schemas.microsoft.com/office/powerpoint/2010/main" val="2487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46807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Питание</a:t>
            </a:r>
            <a:b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горном походе</a:t>
            </a:r>
            <a:endParaRPr lang="ru-RU" sz="4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4869160"/>
            <a:ext cx="3312368" cy="1752600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Горный турклуб МГУ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28.04.2015</a:t>
            </a:r>
          </a:p>
          <a:p>
            <a:pPr algn="l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лектор Александр Новосёлов</a:t>
            </a:r>
          </a:p>
          <a:p>
            <a:pPr algn="l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консультант Алексей </a:t>
            </a:r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Квичанский</a:t>
            </a:r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88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Раскладка - пишем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88631"/>
          </a:xfrm>
        </p:spPr>
        <p:txBody>
          <a:bodyPr>
            <a:normAutofit/>
          </a:bodyPr>
          <a:lstStyle/>
          <a:p>
            <a:r>
              <a:rPr lang="ru-RU" sz="2400" strike="sngStrike" dirty="0" smtClean="0">
                <a:latin typeface="Arial" pitchFamily="34" charset="0"/>
                <a:cs typeface="Arial" pitchFamily="34" charset="0"/>
              </a:rPr>
              <a:t>Каждый день отдельно</a:t>
            </a:r>
            <a:br>
              <a:rPr lang="ru-RU" sz="2400" strike="sngStrike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или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«Стандартный день»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варьируем тип обеда, крупы, сладкое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Можно взять готовую (свою или чужую) и скорректировать</a:t>
            </a:r>
          </a:p>
        </p:txBody>
      </p:sp>
    </p:spTree>
    <p:extLst>
      <p:ext uri="{BB962C8B-B14F-4D97-AF65-F5344CB8AC3E}">
        <p14:creationId xmlns:p14="http://schemas.microsoft.com/office/powerpoint/2010/main" val="337734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Раскладка - примеры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8863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  <a:hlinkClick r:id="rId2" action="ppaction://hlinkfile"/>
              </a:rPr>
              <a:t>..\..\раскладка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584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Принципы </a:t>
            </a:r>
            <a:r>
              <a:rPr lang="ru-RU" sz="4800" dirty="0" err="1" smtClean="0">
                <a:solidFill>
                  <a:srgbClr val="C00000"/>
                </a:solidFill>
                <a:latin typeface="Comic Sans MS" pitchFamily="66" charset="0"/>
              </a:rPr>
              <a:t>завхозничества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688631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Внимание на важное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крупы завтрак и ужин должны быть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сорт сладкого некритичен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…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Сходимость в среднем</a:t>
            </a:r>
            <a:br>
              <a:rPr lang="ru-RU" sz="2400" u="sng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олный вес на человека на кольцо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Распределение обязанностей</a:t>
            </a:r>
            <a:br>
              <a:rPr lang="ru-RU" sz="2400" u="sng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завхоз думает и раздаёт задачи</a:t>
            </a:r>
          </a:p>
        </p:txBody>
      </p:sp>
    </p:spTree>
    <p:extLst>
      <p:ext uri="{BB962C8B-B14F-4D97-AF65-F5344CB8AC3E}">
        <p14:creationId xmlns:p14="http://schemas.microsoft.com/office/powerpoint/2010/main" val="261265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Закупка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9492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Поезд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=&gt;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в Москве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Самолёт, короткий отпуск/есть деньги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=&gt;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в Москве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Самолёт, много времени/жаба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=&gt;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«там»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«Там»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нет: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сублимированные продукты,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изотоник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зуко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чёрные сухари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, сало, специи, топлёное масло,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лимёд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может не быть (обычно есть):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бастурма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быстрокаши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и мюсли,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карпюр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суппакеты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криспы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белые сухари,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сухмол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хрен/горчица, некоторое сладкое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есть, но </a:t>
            </a:r>
            <a:r>
              <a:rPr lang="ru-RU" sz="2400" u="sng" dirty="0" err="1" smtClean="0">
                <a:latin typeface="Arial" pitchFamily="34" charset="0"/>
                <a:cs typeface="Arial" pitchFamily="34" charset="0"/>
              </a:rPr>
              <a:t>мб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 дороже: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сыр, колбаса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есть: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крупы, сахар, сухофрукты, сладкое, чай, кофе, соль, …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45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Закупка и упаковка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9492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оскве: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все вместе (полный хаос у завхоза): для 1-2 кс, учиться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раздельно (небольшой хаос у каждого дома): более эффективно для опытных участников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Одному человеку – однородные продукты, вес не важен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«Там»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все вместе, распределять обязанности</a:t>
            </a:r>
          </a:p>
        </p:txBody>
      </p:sp>
    </p:spTree>
    <p:extLst>
      <p:ext uri="{BB962C8B-B14F-4D97-AF65-F5344CB8AC3E}">
        <p14:creationId xmlns:p14="http://schemas.microsoft.com/office/powerpoint/2010/main" val="422934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Упаковка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9492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Точный вес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точность 10г/юнит, 10-100г/продукт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Подпись: что, кольцо, приём пищи, вес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Упаковка – зажита от влаги и механических повреждений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- двойной пакетик + скотч и/или чулок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* колбаса, сало – бумага/тряпка/фольга, не пакет!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* лук, чеснок – чулок, не пакет!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* сухари – бумага!+скотч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* хрупкое – плотно, не в коробки!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* банки для специй, соли, чая</a:t>
            </a:r>
          </a:p>
        </p:txBody>
      </p:sp>
    </p:spTree>
    <p:extLst>
      <p:ext uri="{BB962C8B-B14F-4D97-AF65-F5344CB8AC3E}">
        <p14:creationId xmlns:p14="http://schemas.microsoft.com/office/powerpoint/2010/main" val="428588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Распределение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9492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Разделить по категориям (крупа з, чай, сладкое у, …)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Взвесить по категориям, записать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Просуммировать </a:t>
            </a:r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-&gt; M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Узнать/придумать коэффициенты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K_i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(например м1,2, ж0,6), посчитать вес на человека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m_i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m_i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K_i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* M / 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Σ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K_i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Набрать категорий на вес (начиная с тяжёлых)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25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err="1" smtClean="0">
                <a:solidFill>
                  <a:srgbClr val="C00000"/>
                </a:solidFill>
                <a:latin typeface="Comic Sans MS" pitchFamily="66" charset="0"/>
              </a:rPr>
              <a:t>Напоминалки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9492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В поход взять: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несколько распечаток раскладки,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весы, калькулятор, карандаш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Обеспечить упаковочный материал: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сумки, чулки, пакетики, скотч, бутылки, баночки</a:t>
            </a:r>
            <a:r>
              <a:rPr lang="ru-RU" sz="2400" smtClean="0">
                <a:latin typeface="Arial" pitchFamily="34" charset="0"/>
                <a:cs typeface="Arial" pitchFamily="34" charset="0"/>
              </a:rPr>
              <a:t>, маркер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Следить за крупами, сахаром, солью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Употреблять выражения «кушать», «вкусный чай»,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«мы это сейчас есть не будем»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Действовать по ситуации</a:t>
            </a:r>
            <a:r>
              <a:rPr lang="ru-RU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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4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Зачем нам есть?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Основной обмен (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оддержание жизни)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1,5-2 тыс. ккал в сутки</a:t>
            </a: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			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Итого 3-6, до 10 тыс. ккал в сутки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«Полезная работа»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2-4, до 6 тыс. ккал в сутки</a:t>
            </a: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Пластический обмен (обновление организма)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незаменимые аминокислоты и </a:t>
            </a:r>
            <a:r>
              <a:rPr lang="ru-RU" sz="2400" i="1" dirty="0" err="1" smtClean="0">
                <a:latin typeface="Arial" pitchFamily="34" charset="0"/>
                <a:cs typeface="Arial" pitchFamily="34" charset="0"/>
              </a:rPr>
              <a:t>др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*затраты пропорциональны массе и площади тела</a:t>
            </a:r>
          </a:p>
          <a:p>
            <a:pPr marL="0" indent="0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*возможность совершать работу зависит от тренированности</a:t>
            </a:r>
          </a:p>
        </p:txBody>
      </p:sp>
    </p:spTree>
    <p:extLst>
      <p:ext uri="{BB962C8B-B14F-4D97-AF65-F5344CB8AC3E}">
        <p14:creationId xmlns:p14="http://schemas.microsoft.com/office/powerpoint/2010/main" val="162284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Источники энергии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Еда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2-4 тыс. ккал в сутки (больше и не усвоится)</a:t>
            </a: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Запас гликогена (оперативный)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1-2 тыс. ккал (всего!)</a:t>
            </a:r>
          </a:p>
          <a:p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Запас жиров (стратегический)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сколько есть</a:t>
            </a:r>
            <a:r>
              <a:rPr lang="ru-RU" sz="2800" i="1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, 50-200 тыс. ккал всего</a:t>
            </a: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* Способность пользоваться зависит от тренированности</a:t>
            </a:r>
          </a:p>
          <a:p>
            <a:pPr marL="0" indent="0">
              <a:buNone/>
            </a:pPr>
            <a:endParaRPr lang="ru-RU" sz="2800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ru-RU" sz="28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Выводы:</a:t>
            </a:r>
            <a:endParaRPr lang="ru-RU" sz="2800" dirty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indent="0">
              <a:buNone/>
            </a:pPr>
            <a:endParaRPr lang="ru-RU" sz="2800" i="1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ru-RU" sz="2800" i="1" u="sng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Еда никогда не покрывает потребностей, надо брать из запасов 0-4, до 6 тыс. ккал в сутки</a:t>
            </a:r>
          </a:p>
          <a:p>
            <a:pPr marL="0" indent="0">
              <a:buNone/>
            </a:pPr>
            <a:endParaRPr lang="ru-RU" sz="2800" i="1" u="sng" dirty="0" smtClean="0">
              <a:latin typeface="Arial" pitchFamily="34" charset="0"/>
              <a:cs typeface="Arial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ru-RU" sz="2800" i="1" u="sng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Учимся использовать жировые запасы – аэробные нагрузки</a:t>
            </a:r>
            <a:endParaRPr lang="ru-RU" sz="2800" u="sng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04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9187114"/>
              </p:ext>
            </p:extLst>
          </p:nvPr>
        </p:nvGraphicFramePr>
        <p:xfrm>
          <a:off x="0" y="0"/>
          <a:ext cx="9144000" cy="39959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  <a:gridCol w="3048000"/>
              </a:tblGrid>
              <a:tr h="11247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4,1 ккал/г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9,3 ккал/г</a:t>
                      </a:r>
                      <a:endParaRPr lang="ru-RU" sz="24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4,1 ккал/г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705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Построение организма</a:t>
                      </a:r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 и получение энергии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Получение энергии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Получение энергии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396536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 Белки       Жиры     Углеводы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0" y="4077072"/>
            <a:ext cx="9144000" cy="2780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Простота и скорость усвоения: </a:t>
            </a: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Б  Ж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Из запасов при необходимости берутся: </a:t>
            </a:r>
            <a:r>
              <a:rPr lang="ru-RU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Ж Б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Оптимальное соотношение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1:1:4	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&gt;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2400" u="sng" dirty="0" smtClean="0">
                <a:latin typeface="Arial" pitchFamily="34" charset="0"/>
                <a:cs typeface="Arial" pitchFamily="34" charset="0"/>
              </a:rPr>
              <a:t>ккал/г</a:t>
            </a:r>
          </a:p>
        </p:txBody>
      </p:sp>
    </p:spTree>
    <p:extLst>
      <p:ext uri="{BB962C8B-B14F-4D97-AF65-F5344CB8AC3E}">
        <p14:creationId xmlns:p14="http://schemas.microsoft.com/office/powerpoint/2010/main" val="222609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Белки</a:t>
            </a:r>
            <a:endParaRPr lang="ru-RU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77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Полимеры аминокислот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Нужны для построения и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восстановления организма,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незаменимы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Запас крайне мал (≈45г)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Животные (лучше усваиваются)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и растительные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Суточная потребность 1-2 г/кг массы (≈100г)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520" y="877044"/>
            <a:ext cx="4191000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1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Белки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546025"/>
              </p:ext>
            </p:extLst>
          </p:nvPr>
        </p:nvGraphicFramePr>
        <p:xfrm>
          <a:off x="1524000" y="1326376"/>
          <a:ext cx="6360368" cy="464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80184"/>
                <a:gridCol w="3180184"/>
              </a:tblGrid>
              <a:tr h="370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Мясо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сублимированное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Творог сублимированный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60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Яичный порошок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Сухое молоко обезжиренное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Сухое молоко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Сыр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20-30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Колбаса с/к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10-25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Кешью,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арахис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8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Миндаль, фундук, </a:t>
                      </a:r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греций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орех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16-18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8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Чечевица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58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Гречка, пшёнка, манка, овсянка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11-13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56"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latin typeface="Arial" pitchFamily="34" charset="0"/>
                          <a:cs typeface="Arial" pitchFamily="34" charset="0"/>
                        </a:rPr>
                        <a:t>Карпюр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м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акароны,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сухари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10-11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085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Сладкое,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мучное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5-15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5760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Содержание белка в процентах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99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Жиры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Сложные эфиры глицерина и жирных кислот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Источник энергии</a:t>
            </a:r>
          </a:p>
          <a:p>
            <a:pPr marL="0" indent="0"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Очень большой запас. Избыток белков и углеводов -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&gt;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жиры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Насыщенные (</a:t>
            </a:r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~</a:t>
            </a:r>
            <a:r>
              <a:rPr lang="ru-RU" altLang="zh-CN" sz="2400" dirty="0" smtClean="0">
                <a:latin typeface="Arial" pitchFamily="34" charset="0"/>
                <a:cs typeface="Arial" pitchFamily="34" charset="0"/>
              </a:rPr>
              <a:t>животные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) и ненасыщенные</a:t>
            </a:r>
            <a:r>
              <a:rPr lang="zh-CN" alt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(~</a:t>
            </a:r>
            <a:r>
              <a:rPr lang="ru-RU" altLang="zh-CN" sz="2400" dirty="0" smtClean="0">
                <a:latin typeface="Arial" pitchFamily="34" charset="0"/>
                <a:cs typeface="Arial" pitchFamily="34" charset="0"/>
              </a:rPr>
              <a:t>растительные</a:t>
            </a:r>
            <a:r>
              <a:rPr lang="en-US" altLang="zh-CN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ru-RU" altLang="zh-CN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Трудно усваиваются, особенно на высоте и при физической нагрузке</a:t>
            </a:r>
          </a:p>
          <a:p>
            <a:pPr marL="0" indent="0">
              <a:buNone/>
            </a:pP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Лучше усваиваются в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эмульгированном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«скрытом» виде: молочные продукты, суп, мясо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66328"/>
            <a:ext cx="21717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9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253" y="-24126"/>
            <a:ext cx="8229600" cy="1143000"/>
          </a:xfrm>
        </p:spPr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Comic Sans MS" pitchFamily="66" charset="0"/>
              </a:rPr>
              <a:t>Жиры</a:t>
            </a:r>
            <a:endParaRPr lang="ru-RU" sz="4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Содержание жира в процентах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897629"/>
              </p:ext>
            </p:extLst>
          </p:nvPr>
        </p:nvGraphicFramePr>
        <p:xfrm>
          <a:off x="1524000" y="1326376"/>
          <a:ext cx="6096000" cy="2595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Сало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Масло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Орехи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45-65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Колбаса с/к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40-45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Мясо</a:t>
                      </a:r>
                      <a:r>
                        <a:rPr lang="ru-RU" sz="16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600" baseline="0" dirty="0" err="1" smtClean="0">
                          <a:latin typeface="Arial" pitchFamily="34" charset="0"/>
                          <a:cs typeface="Arial" pitchFamily="34" charset="0"/>
                        </a:rPr>
                        <a:t>сублированное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Сыр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25-30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Сладкое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10-40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686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556</Words>
  <Application>Microsoft Office PowerPoint</Application>
  <PresentationFormat>Экран (4:3)</PresentationFormat>
  <Paragraphs>217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Питание в горном походе</vt:lpstr>
      <vt:lpstr>Зачем нам есть?</vt:lpstr>
      <vt:lpstr>Источники энергии</vt:lpstr>
      <vt:lpstr> Белки       Жиры     Углеводы</vt:lpstr>
      <vt:lpstr>Белки</vt:lpstr>
      <vt:lpstr>Белки</vt:lpstr>
      <vt:lpstr>Жиры</vt:lpstr>
      <vt:lpstr>Жиры</vt:lpstr>
      <vt:lpstr>Углеводы</vt:lpstr>
      <vt:lpstr>Углеводы</vt:lpstr>
      <vt:lpstr>Витамины</vt:lpstr>
      <vt:lpstr>Два режима</vt:lpstr>
      <vt:lpstr>Режим питания</vt:lpstr>
      <vt:lpstr>Режим питания</vt:lpstr>
      <vt:lpstr>Часть 2 Завхозничество</vt:lpstr>
      <vt:lpstr>Выбор продуктов</vt:lpstr>
      <vt:lpstr>Раскладка - сколько</vt:lpstr>
      <vt:lpstr>Раскладка - варианты</vt:lpstr>
      <vt:lpstr>Раскладка - пишем</vt:lpstr>
      <vt:lpstr>Раскладка - примеры</vt:lpstr>
      <vt:lpstr>Принципы завхозничества</vt:lpstr>
      <vt:lpstr>Закупка</vt:lpstr>
      <vt:lpstr>Закупка и упаковка</vt:lpstr>
      <vt:lpstr>Упаковка</vt:lpstr>
      <vt:lpstr>Распределение</vt:lpstr>
      <vt:lpstr>Напоминалки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45</cp:revision>
  <dcterms:created xsi:type="dcterms:W3CDTF">2015-04-20T10:50:26Z</dcterms:created>
  <dcterms:modified xsi:type="dcterms:W3CDTF">2015-04-28T13:47:35Z</dcterms:modified>
</cp:coreProperties>
</file>